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13.xml.rels" ContentType="application/vnd.openxmlformats-package.relationships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5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3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jpeg" ContentType="image/jpeg"/>
  <Override PartName="/ppt/media/image8.png" ContentType="image/png"/>
  <Override PartName="/ppt/media/image9.png" ContentType="image/png"/>
  <Override PartName="/ppt/media/image11.gif" ContentType="image/gif"/>
  <Override PartName="/ppt/media/image12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x="10080625" cy="7559675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Clique para mover o slide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2000" spc="-1" strike="noStrike">
                <a:latin typeface="Arial"/>
              </a:rPr>
              <a:t>Clique para editar o formato de notas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1400" spc="-1" strike="noStrike">
                <a:latin typeface="Times New Roman"/>
              </a:rPr>
              <a:t>&lt;cabeçalho&gt;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66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pt-BR" sz="1400" spc="-1" strike="noStrike">
                <a:latin typeface="Times New Roman"/>
              </a:defRPr>
            </a:lvl1pPr>
          </a:lstStyle>
          <a:p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67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9B8DED82-63B7-4961-A87C-809138974611}" type="slidenum">
              <a:rPr b="0" lang="pt-BR" sz="1400" spc="-1" strike="noStrike"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sldImg"/>
          </p:nvPr>
        </p:nvSpPr>
        <p:spPr>
          <a:xfrm>
            <a:off x="572400" y="1336320"/>
            <a:ext cx="6408000" cy="3601440"/>
          </a:xfrm>
          <a:prstGeom prst="rect">
            <a:avLst/>
          </a:prstGeom>
          <a:ln w="0">
            <a:noFill/>
          </a:ln>
        </p:spPr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41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1320" cy="3601440"/>
          </a:xfrm>
          <a:prstGeom prst="rect">
            <a:avLst/>
          </a:prstGeom>
          <a:ln w="0">
            <a:noFill/>
          </a:ln>
        </p:spPr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68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1320" cy="3601440"/>
          </a:xfrm>
          <a:prstGeom prst="rect">
            <a:avLst/>
          </a:prstGeom>
          <a:ln w="0">
            <a:noFill/>
          </a:ln>
        </p:spPr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1320" cy="3601440"/>
          </a:xfrm>
          <a:prstGeom prst="rect">
            <a:avLst/>
          </a:prstGeom>
          <a:ln w="0">
            <a:noFill/>
          </a:ln>
        </p:spPr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1320" cy="3601440"/>
          </a:xfrm>
          <a:prstGeom prst="rect">
            <a:avLst/>
          </a:prstGeom>
          <a:ln w="0">
            <a:noFill/>
          </a:ln>
        </p:spPr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77" name="CustomShape 14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1320" cy="3601440"/>
          </a:xfrm>
          <a:prstGeom prst="rect">
            <a:avLst/>
          </a:prstGeom>
          <a:ln w="0">
            <a:noFill/>
          </a:ln>
        </p:spPr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80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sldImg"/>
          </p:nvPr>
        </p:nvSpPr>
        <p:spPr>
          <a:xfrm>
            <a:off x="572400" y="1336320"/>
            <a:ext cx="6408000" cy="3601440"/>
          </a:xfrm>
          <a:prstGeom prst="rect">
            <a:avLst/>
          </a:prstGeom>
          <a:ln w="0">
            <a:noFill/>
          </a:ln>
        </p:spPr>
      </p:sp>
      <p:sp>
        <p:nvSpPr>
          <p:cNvPr id="282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83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sldImg"/>
          </p:nvPr>
        </p:nvSpPr>
        <p:spPr>
          <a:xfrm>
            <a:off x="572400" y="1336320"/>
            <a:ext cx="6408000" cy="3601440"/>
          </a:xfrm>
          <a:prstGeom prst="rect">
            <a:avLst/>
          </a:prstGeom>
          <a:ln w="0">
            <a:noFill/>
          </a:ln>
        </p:spPr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44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794480" cy="3594240"/>
          </a:xfrm>
          <a:prstGeom prst="rect">
            <a:avLst/>
          </a:prstGeom>
          <a:ln w="0">
            <a:noFill/>
          </a:ln>
        </p:spPr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33960" cy="4196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47" name="CustomShape 8"/>
          <p:cNvSpPr/>
          <p:nvPr/>
        </p:nvSpPr>
        <p:spPr>
          <a:xfrm>
            <a:off x="0" y="10155240"/>
            <a:ext cx="3262320" cy="52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ldImg"/>
          </p:nvPr>
        </p:nvSpPr>
        <p:spPr>
          <a:xfrm>
            <a:off x="572400" y="1336320"/>
            <a:ext cx="6408000" cy="3601440"/>
          </a:xfrm>
          <a:prstGeom prst="rect">
            <a:avLst/>
          </a:prstGeom>
          <a:ln w="0">
            <a:noFill/>
          </a:ln>
        </p:spPr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1320" cy="3601440"/>
          </a:xfrm>
          <a:prstGeom prst="rect">
            <a:avLst/>
          </a:prstGeom>
          <a:ln w="0">
            <a:noFill/>
          </a:ln>
        </p:spPr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53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1320" cy="3601440"/>
          </a:xfrm>
          <a:prstGeom prst="rect">
            <a:avLst/>
          </a:prstGeom>
          <a:ln w="0">
            <a:noFill/>
          </a:ln>
        </p:spPr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56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1320" cy="3601440"/>
          </a:xfrm>
          <a:prstGeom prst="rect">
            <a:avLst/>
          </a:prstGeom>
          <a:ln w="0">
            <a:noFill/>
          </a:ln>
        </p:spPr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59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1320" cy="3601440"/>
          </a:xfrm>
          <a:prstGeom prst="rect">
            <a:avLst/>
          </a:prstGeom>
          <a:ln w="0">
            <a:noFill/>
          </a:ln>
        </p:spPr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sldImg"/>
          </p:nvPr>
        </p:nvSpPr>
        <p:spPr>
          <a:xfrm>
            <a:off x="572400" y="1336320"/>
            <a:ext cx="6408000" cy="3601440"/>
          </a:xfrm>
          <a:prstGeom prst="rect">
            <a:avLst/>
          </a:prstGeom>
          <a:ln w="0">
            <a:noFill/>
          </a:ln>
        </p:spPr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800" cy="420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65" name="CustomShape 17"/>
          <p:cNvSpPr/>
          <p:nvPr/>
        </p:nvSpPr>
        <p:spPr>
          <a:xfrm>
            <a:off x="0" y="10155240"/>
            <a:ext cx="3269160" cy="529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1" name="PlaceHolder 7"/>
          <p:cNvSpPr>
            <a:spLocks noGrp="1"/>
          </p:cNvSpPr>
          <p:nvPr>
            <p:ph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3150000"/>
            <a:ext cx="9713160" cy="1253160"/>
          </a:xfrm>
          <a:prstGeom prst="rect">
            <a:avLst/>
          </a:prstGeom>
          <a:solidFill>
            <a:srgbClr val="e74c3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180000"/>
            <a:ext cx="9713160" cy="125316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2"/>
          <p:cNvSpPr/>
          <p:nvPr/>
        </p:nvSpPr>
        <p:spPr>
          <a:xfrm>
            <a:off x="7560000" y="6840000"/>
            <a:ext cx="2513160" cy="53316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3"/>
          <p:cNvSpPr/>
          <p:nvPr/>
        </p:nvSpPr>
        <p:spPr>
          <a:xfrm>
            <a:off x="900000" y="6840000"/>
            <a:ext cx="6473160" cy="533160"/>
          </a:xfrm>
          <a:prstGeom prst="rect">
            <a:avLst/>
          </a:prstGeom>
          <a:solidFill>
            <a:srgbClr val="bdc3c7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4"/>
          <p:cNvSpPr/>
          <p:nvPr/>
        </p:nvSpPr>
        <p:spPr>
          <a:xfrm>
            <a:off x="180000" y="6840000"/>
            <a:ext cx="533160" cy="53316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0" y="180000"/>
            <a:ext cx="9706320" cy="124632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2"/>
          <p:cNvSpPr/>
          <p:nvPr/>
        </p:nvSpPr>
        <p:spPr>
          <a:xfrm>
            <a:off x="7560000" y="6840000"/>
            <a:ext cx="2506320" cy="52632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3"/>
          <p:cNvSpPr/>
          <p:nvPr/>
        </p:nvSpPr>
        <p:spPr>
          <a:xfrm>
            <a:off x="900000" y="6840000"/>
            <a:ext cx="6466320" cy="526320"/>
          </a:xfrm>
          <a:prstGeom prst="rect">
            <a:avLst/>
          </a:prstGeom>
          <a:solidFill>
            <a:srgbClr val="bdc3c7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CustomShape 4"/>
          <p:cNvSpPr/>
          <p:nvPr/>
        </p:nvSpPr>
        <p:spPr>
          <a:xfrm>
            <a:off x="180000" y="6840000"/>
            <a:ext cx="526320" cy="52632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0" y="3150000"/>
            <a:ext cx="9713160" cy="1253160"/>
          </a:xfrm>
          <a:prstGeom prst="rect">
            <a:avLst/>
          </a:prstGeom>
          <a:solidFill>
            <a:srgbClr val="e74c3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mailto:gustavo.hochuli@pucpr.br" TargetMode="External"/><Relationship Id="rId2" Type="http://schemas.openxmlformats.org/officeDocument/2006/relationships/hyperlink" Target="mailto:aghochuli@ppgia.pucpr.br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1.gif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://117.211.166.170:8080/jspui/bitstream/123456789/1552/1/Linked.pdf" TargetMode="Externa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5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360000" y="333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Fundamentos de Algoritmos e Estrutura de Dados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540000" y="4680000"/>
            <a:ext cx="9173160" cy="25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22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Prof. André Gustavo Hochuli</a:t>
            </a: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pt-BR" sz="2200" spc="-1" strike="noStrike" u="sng">
                <a:solidFill>
                  <a:srgbClr val="0000ff"/>
                </a:solidFill>
                <a:uFillTx/>
                <a:latin typeface="Latin Modern Sans"/>
                <a:ea typeface="DejaVu Sans"/>
                <a:hlinkClick r:id="rId1"/>
              </a:rPr>
              <a:t>gustavo.hochuli@pucpr.br</a:t>
            </a: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pt-BR" sz="2200" spc="-1" strike="noStrike" u="sng">
                <a:solidFill>
                  <a:srgbClr val="0000ff"/>
                </a:solidFill>
                <a:uFillTx/>
                <a:latin typeface="Latin Modern Sans"/>
                <a:ea typeface="DejaVu Sans"/>
                <a:hlinkClick r:id="rId2"/>
              </a:rPr>
              <a:t>aghochuli@ppgia.pucpr.br</a:t>
            </a: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Ordenação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1c1c1c"/>
                </a:solidFill>
                <a:latin typeface="Arial"/>
                <a:ea typeface="DejaVu Sans"/>
              </a:rPr>
              <a:t>Organizam os dados</a:t>
            </a: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1c1c1c"/>
                </a:solidFill>
                <a:latin typeface="Arial"/>
                <a:ea typeface="DejaVu Sans"/>
              </a:rPr>
              <a:t>Melhora a performance de uma busca</a:t>
            </a: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12" name="Imagem 2" descr=""/>
          <p:cNvPicPr/>
          <p:nvPr/>
        </p:nvPicPr>
        <p:blipFill>
          <a:blip r:embed="rId1"/>
          <a:stretch/>
        </p:blipFill>
        <p:spPr>
          <a:xfrm>
            <a:off x="1806120" y="3375000"/>
            <a:ext cx="6467760" cy="808920"/>
          </a:xfrm>
          <a:prstGeom prst="rect">
            <a:avLst/>
          </a:prstGeom>
          <a:ln w="0">
            <a:noFill/>
          </a:ln>
        </p:spPr>
      </p:pic>
      <p:pic>
        <p:nvPicPr>
          <p:cNvPr id="213" name="Imagem 4" descr=""/>
          <p:cNvPicPr/>
          <p:nvPr/>
        </p:nvPicPr>
        <p:blipFill>
          <a:blip r:embed="rId2"/>
          <a:stretch/>
        </p:blipFill>
        <p:spPr>
          <a:xfrm>
            <a:off x="1806120" y="5014440"/>
            <a:ext cx="6486840" cy="808920"/>
          </a:xfrm>
          <a:prstGeom prst="rect">
            <a:avLst/>
          </a:prstGeom>
          <a:ln w="0">
            <a:noFill/>
          </a:ln>
        </p:spPr>
      </p:pic>
      <p:sp>
        <p:nvSpPr>
          <p:cNvPr id="214" name="Seta: para Baixo 5"/>
          <p:cNvSpPr/>
          <p:nvPr/>
        </p:nvSpPr>
        <p:spPr>
          <a:xfrm>
            <a:off x="4947120" y="4317120"/>
            <a:ext cx="237600" cy="5932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4f81bd"/>
          </a:solidFill>
          <a:ln>
            <a:solidFill>
              <a:srgbClr val="3a5f8b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Ordenação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600" spc="-1" strike="noStrike">
                <a:solidFill>
                  <a:srgbClr val="1c1c1c"/>
                </a:solidFill>
                <a:latin typeface="Arial"/>
                <a:ea typeface="DejaVu Sans"/>
              </a:rPr>
              <a:t>Bubble Sort</a:t>
            </a:r>
            <a:endParaRPr b="0" lang="pt-BR" sz="1600" spc="-1" strike="noStrike">
              <a:latin typeface="Arial"/>
            </a:endParaRPr>
          </a:p>
          <a:p>
            <a:pPr lvl="2" marL="8892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600" spc="-1" strike="noStrike">
                <a:solidFill>
                  <a:srgbClr val="1c1c1c"/>
                </a:solidFill>
                <a:latin typeface="Arial"/>
                <a:ea typeface="DejaVu Sans"/>
              </a:rPr>
              <a:t>Varre o vetor comparando pares, trocando se o elemento posterior for menor que o anterior (ordem descrecente)</a:t>
            </a: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217" name="CustomShape 3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18" name="CustomShape 4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19" name="Imagem 3" descr=""/>
          <p:cNvPicPr/>
          <p:nvPr/>
        </p:nvPicPr>
        <p:blipFill>
          <a:blip r:embed="rId1"/>
          <a:stretch/>
        </p:blipFill>
        <p:spPr>
          <a:xfrm>
            <a:off x="557280" y="3050280"/>
            <a:ext cx="5022360" cy="3602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Ordenação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800" spc="-1" strike="noStrike">
                <a:solidFill>
                  <a:srgbClr val="1c1c1c"/>
                </a:solidFill>
                <a:latin typeface="Arial"/>
                <a:ea typeface="DejaVu Sans"/>
              </a:rPr>
              <a:t>Outros métodos:</a:t>
            </a:r>
            <a:endParaRPr b="0" lang="pt-BR" sz="18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Bubble Sort</a:t>
            </a:r>
            <a:endParaRPr b="0" lang="pt-BR" sz="18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Insert Sort</a:t>
            </a:r>
            <a:endParaRPr b="0" lang="pt-BR" sz="18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Selection Sort</a:t>
            </a:r>
            <a:endParaRPr b="0" lang="pt-BR" sz="18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Merge Sort</a:t>
            </a:r>
            <a:endParaRPr b="0" lang="pt-BR" sz="18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Quick Sort</a:t>
            </a:r>
            <a:endParaRPr b="0" lang="pt-BR" sz="18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Shell Sort</a:t>
            </a:r>
            <a:endParaRPr b="0" lang="pt-BR" sz="18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Heap Sort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3" name="CustomShape 4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9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Métodos de Busca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25" name="CustomShape 11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800" spc="-1" strike="noStrike">
                <a:solidFill>
                  <a:srgbClr val="1c1c1c"/>
                </a:solidFill>
                <a:latin typeface="Arial"/>
                <a:ea typeface="DejaVu Sans"/>
              </a:rPr>
              <a:t>Encontrar um elemento em um conjunto de dados</a:t>
            </a:r>
            <a:endParaRPr b="0" lang="pt-BR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800" spc="-1" strike="noStrike">
                <a:solidFill>
                  <a:srgbClr val="1c1c1c"/>
                </a:solidFill>
                <a:latin typeface="Arial"/>
                <a:ea typeface="DejaVu Sans"/>
              </a:rPr>
              <a:t>Sequencial ou Linear (arrays ordenados ou não)</a:t>
            </a:r>
            <a:endParaRPr b="0" lang="pt-BR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800" spc="-1" strike="noStrike">
                <a:solidFill>
                  <a:srgbClr val="1c1c1c"/>
                </a:solidFill>
                <a:latin typeface="Arial"/>
                <a:ea typeface="DejaVu Sans"/>
              </a:rPr>
              <a:t>Binária (arrays ordenados)</a:t>
            </a:r>
            <a:endParaRPr b="0" lang="pt-BR" sz="18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18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226" name="CustomShape 12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27" name="CustomShape 13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28" name="" descr=""/>
          <p:cNvPicPr/>
          <p:nvPr/>
        </p:nvPicPr>
        <p:blipFill>
          <a:blip r:embed="rId1"/>
          <a:stretch/>
        </p:blipFill>
        <p:spPr>
          <a:xfrm>
            <a:off x="2453760" y="3426480"/>
            <a:ext cx="5056200" cy="3370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Metódos de Ordenação e Busca (Trabalho)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30" name="CustomShape 2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600" spc="-1" strike="noStrike">
                <a:solidFill>
                  <a:srgbClr val="000000"/>
                </a:solidFill>
                <a:latin typeface="Arial"/>
                <a:ea typeface="Calibri"/>
              </a:rPr>
              <a:t>Trabalhos sobre algoritmos de ordenação e busca</a:t>
            </a: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600" spc="-1" strike="noStrike">
                <a:solidFill>
                  <a:srgbClr val="000000"/>
                </a:solidFill>
                <a:latin typeface="Arial"/>
                <a:ea typeface="Calibri"/>
              </a:rPr>
              <a:t>Comparação de Crítica de Métodos</a:t>
            </a: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PT" sz="1600" spc="-1" strike="noStrike">
                <a:solidFill>
                  <a:srgbClr val="000000"/>
                </a:solidFill>
                <a:latin typeface="Arial"/>
                <a:ea typeface="Calibri"/>
              </a:rPr>
              <a:t>Formalização no Ambiente Virtual da Disciplina</a:t>
            </a:r>
            <a:endParaRPr b="0" lang="pt-BR" sz="1600" spc="-1" strike="noStrike">
              <a:latin typeface="Arial"/>
            </a:endParaRPr>
          </a:p>
          <a:p>
            <a:pPr marL="219600">
              <a:lnSpc>
                <a:spcPct val="100000"/>
              </a:lnSpc>
              <a:spcAft>
                <a:spcPts val="1140"/>
              </a:spcAft>
              <a:buNone/>
              <a:tabLst>
                <a:tab algn="l" pos="0"/>
              </a:tabLst>
            </a:pPr>
            <a:endParaRPr b="0" lang="pt-BR" sz="1600" spc="-1" strike="noStrike">
              <a:latin typeface="Arial"/>
            </a:endParaRPr>
          </a:p>
          <a:p>
            <a:pPr marL="219600">
              <a:lnSpc>
                <a:spcPct val="100000"/>
              </a:lnSpc>
              <a:spcAft>
                <a:spcPts val="1140"/>
              </a:spcAft>
              <a:buNone/>
              <a:tabLst>
                <a:tab algn="l" pos="0"/>
              </a:tabLst>
            </a:pPr>
            <a:endParaRPr b="0" lang="pt-BR" sz="1600" spc="-1" strike="noStrike">
              <a:latin typeface="Arial"/>
            </a:endParaRPr>
          </a:p>
          <a:p>
            <a:pPr marL="219600">
              <a:lnSpc>
                <a:spcPct val="100000"/>
              </a:lnSpc>
              <a:spcAft>
                <a:spcPts val="1140"/>
              </a:spcAft>
              <a:buNone/>
              <a:tabLst>
                <a:tab algn="l" pos="0"/>
              </a:tabLst>
            </a:pPr>
            <a:endParaRPr b="0" lang="pt-BR" sz="1600" spc="-1" strike="noStrike">
              <a:latin typeface="Arial"/>
            </a:endParaRPr>
          </a:p>
          <a:p>
            <a:pPr marL="219600">
              <a:lnSpc>
                <a:spcPct val="100000"/>
              </a:lnSpc>
              <a:spcAft>
                <a:spcPts val="1140"/>
              </a:spcAft>
              <a:buNone/>
              <a:tabLst>
                <a:tab algn="l" pos="0"/>
              </a:tabLst>
            </a:pPr>
            <a:endParaRPr b="0" lang="pt-BR" sz="1600" spc="-1" strike="noStrike">
              <a:latin typeface="Arial"/>
            </a:endParaRPr>
          </a:p>
          <a:p>
            <a:pPr marL="219600">
              <a:lnSpc>
                <a:spcPct val="100000"/>
              </a:lnSpc>
              <a:spcAft>
                <a:spcPts val="1140"/>
              </a:spcAft>
              <a:buNone/>
              <a:tabLst>
                <a:tab algn="l" pos="0"/>
              </a:tabLst>
            </a:pPr>
            <a:endParaRPr b="0" lang="pt-BR" sz="1600" spc="-1" strike="noStrike">
              <a:latin typeface="Arial"/>
            </a:endParaRPr>
          </a:p>
          <a:p>
            <a:pPr marL="219600">
              <a:lnSpc>
                <a:spcPct val="100000"/>
              </a:lnSpc>
              <a:spcAft>
                <a:spcPts val="1140"/>
              </a:spcAft>
              <a:buNone/>
              <a:tabLst>
                <a:tab algn="l" pos="0"/>
              </a:tabLst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231" name="CustomShape 3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2" name="CustomShape 4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3" name=""/>
          <p:cNvSpPr txBox="1"/>
          <p:nvPr/>
        </p:nvSpPr>
        <p:spPr>
          <a:xfrm>
            <a:off x="4257000" y="3384360"/>
            <a:ext cx="2763000" cy="1053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pt-BR" sz="1600" spc="-1" strike="noStrike">
              <a:latin typeface="Arial"/>
            </a:endParaRPr>
          </a:p>
          <a:p>
            <a:endParaRPr b="0" lang="pt-BR" sz="1600" spc="-1" strike="noStrike">
              <a:latin typeface="Arial"/>
            </a:endParaRPr>
          </a:p>
          <a:p>
            <a:r>
              <a:rPr b="0" lang="pt-BR" sz="1800" spc="-1" strike="noStrike">
                <a:latin typeface="Arial"/>
              </a:rPr>
              <a:t>LET’S CODE!!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34" name="" descr=""/>
          <p:cNvPicPr/>
          <p:nvPr/>
        </p:nvPicPr>
        <p:blipFill>
          <a:blip r:embed="rId1"/>
          <a:stretch/>
        </p:blipFill>
        <p:spPr>
          <a:xfrm>
            <a:off x="3580920" y="4320000"/>
            <a:ext cx="3259080" cy="215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Para a próxima semana….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36" name="CustomShape 2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Pesquisa sobre as estruturas de dados Lista, Fila e Pilha.</a:t>
            </a: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Leitura Recomendada:</a:t>
            </a: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600" spc="-1" strike="noStrike" u="sng">
                <a:solidFill>
                  <a:srgbClr val="0000ff"/>
                </a:solidFill>
                <a:uFillTx/>
                <a:latin typeface="Latin Modern Sans"/>
                <a:ea typeface="DejaVu Sans"/>
                <a:hlinkClick r:id="rId1"/>
              </a:rPr>
              <a:t>http://117.211.166.170:8080/jspui/bitstream/123456789/1552/1/Linked.pdf</a:t>
            </a: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Bons estudos e boa semana!</a:t>
            </a: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237" name="CustomShape 3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38" name="CustomShape 4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Plano de Aula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71" name="CustomShape 2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2" name="CustomShape 3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3" name="CustomShape 4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0988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Apresentação do Professor</a:t>
            </a:r>
            <a:endParaRPr b="0" lang="pt-BR" sz="1600" spc="-1" strike="noStrike">
              <a:latin typeface="Arial"/>
            </a:endParaRPr>
          </a:p>
          <a:p>
            <a:pPr marL="216000" indent="-20988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O que esperar da disciplina?</a:t>
            </a:r>
            <a:endParaRPr b="0" lang="pt-BR" sz="1600" spc="-1" strike="noStrike">
              <a:latin typeface="Arial"/>
            </a:endParaRPr>
          </a:p>
          <a:p>
            <a:pPr marL="216000" indent="-20988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Plano de Ensino</a:t>
            </a:r>
            <a:endParaRPr b="0" lang="pt-BR" sz="1600" spc="-1" strike="noStrike">
              <a:latin typeface="Arial"/>
            </a:endParaRPr>
          </a:p>
          <a:p>
            <a:pPr marL="216000" indent="-20988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Ferramentas </a:t>
            </a: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0"/>
          <p:cNvSpPr/>
          <p:nvPr/>
        </p:nvSpPr>
        <p:spPr>
          <a:xfrm>
            <a:off x="360000" y="360000"/>
            <a:ext cx="9346320" cy="88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2600" spc="-1" strike="noStrike">
                <a:solidFill>
                  <a:srgbClr val="ffffff"/>
                </a:solidFill>
                <a:latin typeface="Source Sans Pro Black"/>
                <a:ea typeface="DejaVu Sans"/>
              </a:rPr>
              <a:t>Prof. André Gustavo Hochuli</a:t>
            </a:r>
            <a:endParaRPr b="0" lang="pt-BR" sz="2600" spc="-1" strike="noStrike">
              <a:latin typeface="Arial"/>
            </a:endParaRPr>
          </a:p>
        </p:txBody>
      </p:sp>
      <p:sp>
        <p:nvSpPr>
          <p:cNvPr id="175" name="CustomShape 5"/>
          <p:cNvSpPr/>
          <p:nvPr/>
        </p:nvSpPr>
        <p:spPr>
          <a:xfrm>
            <a:off x="360000" y="1627920"/>
            <a:ext cx="9166320" cy="466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501480" indent="-27828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pt-BR" sz="13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Formação</a:t>
            </a:r>
            <a:endParaRPr b="0" lang="pt-BR" sz="1300" spc="-1" strike="noStrike">
              <a:latin typeface="Arial"/>
            </a:endParaRPr>
          </a:p>
          <a:p>
            <a:pPr lvl="2" marL="958680" indent="-27828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pt-BR" sz="13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Ciência da Computação [2004, PUCPR]</a:t>
            </a:r>
            <a:endParaRPr b="0" lang="pt-BR" sz="1300" spc="-1" strike="noStrike">
              <a:latin typeface="Arial"/>
            </a:endParaRPr>
          </a:p>
          <a:p>
            <a:pPr lvl="2" marL="958680" indent="-27828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pt-BR" sz="13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Mestre [2007, PPGIA/PUCPR]</a:t>
            </a:r>
            <a:endParaRPr b="0" lang="pt-BR" sz="1300" spc="-1" strike="noStrike">
              <a:latin typeface="Arial"/>
            </a:endParaRPr>
          </a:p>
          <a:p>
            <a:pPr lvl="2" marL="958680" indent="-27828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pt-BR" sz="13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Doutor [2018, PPGINF/UFPR]</a:t>
            </a:r>
            <a:endParaRPr b="0" lang="pt-BR" sz="1300" spc="-1" strike="noStrike">
              <a:latin typeface="Arial"/>
            </a:endParaRPr>
          </a:p>
          <a:p>
            <a:pPr lvl="1" marL="501480" indent="-27828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pt-BR" sz="13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Experiência Profissional</a:t>
            </a:r>
            <a:endParaRPr b="0" lang="pt-BR" sz="1300" spc="-1" strike="noStrike">
              <a:latin typeface="Arial"/>
            </a:endParaRPr>
          </a:p>
          <a:p>
            <a:pPr lvl="2" marL="958680" indent="-27828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pt-BR" sz="13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P&amp;D em Visão Computacional [2008-2013]</a:t>
            </a:r>
            <a:endParaRPr b="0" lang="pt-BR" sz="1300" spc="-1" strike="noStrike">
              <a:latin typeface="Arial"/>
            </a:endParaRPr>
          </a:p>
          <a:p>
            <a:pPr lvl="2" marL="958680" indent="-27828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pt-BR" sz="13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Professor Universitário [2014 – Atual]</a:t>
            </a:r>
            <a:endParaRPr b="0" lang="pt-BR" sz="1300" spc="-1" strike="noStrike">
              <a:latin typeface="Arial"/>
            </a:endParaRPr>
          </a:p>
          <a:p>
            <a:pPr lvl="3" marL="457200" indent="-27828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Arial"/>
              <a:buChar char="•"/>
            </a:pPr>
            <a:r>
              <a:rPr b="0" lang="pt-BR" sz="13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Linhas de Pesquisa</a:t>
            </a:r>
            <a:endParaRPr b="0" lang="pt-BR" sz="1300" spc="-1" strike="noStrike">
              <a:latin typeface="Arial"/>
            </a:endParaRPr>
          </a:p>
          <a:p>
            <a:pPr lvl="4" marL="1080000" indent="-216000">
              <a:lnSpc>
                <a:spcPct val="100000"/>
              </a:lnSpc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3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Aprendizagem de Máquina e Reconhecimento de Padrões</a:t>
            </a:r>
            <a:endParaRPr b="0" lang="pt-BR" sz="1300" spc="-1" strike="noStrike">
              <a:latin typeface="Arial"/>
            </a:endParaRPr>
          </a:p>
        </p:txBody>
      </p:sp>
      <p:sp>
        <p:nvSpPr>
          <p:cNvPr id="176" name="CustomShape 6"/>
          <p:cNvSpPr/>
          <p:nvPr/>
        </p:nvSpPr>
        <p:spPr>
          <a:xfrm>
            <a:off x="7560000" y="3216960"/>
            <a:ext cx="1500480" cy="894240"/>
          </a:xfrm>
          <a:prstGeom prst="rect">
            <a:avLst/>
          </a:prstGeom>
          <a:noFill/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Latin Modern Sans"/>
                <a:ea typeface="DejaVu Sans"/>
              </a:rPr>
              <a:t>Hobbies</a:t>
            </a:r>
            <a:r>
              <a:rPr b="0" lang="pt-BR" sz="1400" spc="-1" strike="noStrike">
                <a:solidFill>
                  <a:srgbClr val="000000"/>
                </a:solidFill>
                <a:latin typeface="Latin Modern Sans"/>
                <a:ea typeface="DejaVu Sans"/>
              </a:rPr>
              <a:t>:</a:t>
            </a:r>
            <a:endParaRPr b="0" lang="pt-BR" sz="1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pt-BR" sz="1100" spc="-1" strike="noStrike">
                <a:solidFill>
                  <a:srgbClr val="000000"/>
                </a:solidFill>
                <a:latin typeface="Latin Modern Sans"/>
                <a:ea typeface="DejaVu Sans"/>
              </a:rPr>
              <a:t>Aviação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pt-BR" sz="1100" spc="-1" strike="noStrike">
                <a:solidFill>
                  <a:srgbClr val="000000"/>
                </a:solidFill>
                <a:latin typeface="Latin Modern Sans"/>
                <a:ea typeface="DejaVu Sans"/>
              </a:rPr>
              <a:t>Futebol</a:t>
            </a:r>
            <a:endParaRPr b="0" lang="pt-BR" sz="1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pt-BR" sz="1100" spc="-1" strike="noStrike">
                <a:solidFill>
                  <a:srgbClr val="000000"/>
                </a:solidFill>
                <a:latin typeface="Latin Modern Sans"/>
                <a:ea typeface="DejaVu Sans"/>
              </a:rPr>
              <a:t>Tecnologia</a:t>
            </a:r>
            <a:endParaRPr b="0" lang="pt-BR" sz="1100" spc="-1" strike="noStrike">
              <a:latin typeface="Arial"/>
            </a:endParaRPr>
          </a:p>
        </p:txBody>
      </p:sp>
      <p:pic>
        <p:nvPicPr>
          <p:cNvPr id="177" name="Picture 1" descr=""/>
          <p:cNvPicPr/>
          <p:nvPr/>
        </p:nvPicPr>
        <p:blipFill>
          <a:blip r:embed="rId1"/>
          <a:stretch/>
        </p:blipFill>
        <p:spPr>
          <a:xfrm>
            <a:off x="7560000" y="1620000"/>
            <a:ext cx="1500480" cy="1591200"/>
          </a:xfrm>
          <a:prstGeom prst="rect">
            <a:avLst/>
          </a:prstGeom>
          <a:ln w="0">
            <a:noFill/>
          </a:ln>
        </p:spPr>
      </p:pic>
      <p:sp>
        <p:nvSpPr>
          <p:cNvPr id="178" name="CustomShape 7"/>
          <p:cNvSpPr/>
          <p:nvPr/>
        </p:nvSpPr>
        <p:spPr>
          <a:xfrm>
            <a:off x="7608600" y="6886080"/>
            <a:ext cx="2271600" cy="35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79" name="" descr=""/>
          <p:cNvPicPr/>
          <p:nvPr/>
        </p:nvPicPr>
        <p:blipFill>
          <a:blip r:embed="rId2"/>
          <a:stretch/>
        </p:blipFill>
        <p:spPr>
          <a:xfrm>
            <a:off x="437760" y="4572000"/>
            <a:ext cx="4421520" cy="2159280"/>
          </a:xfrm>
          <a:prstGeom prst="rect">
            <a:avLst/>
          </a:prstGeom>
          <a:ln w="0">
            <a:noFill/>
          </a:ln>
        </p:spPr>
      </p:pic>
      <p:pic>
        <p:nvPicPr>
          <p:cNvPr id="180" name="" descr=""/>
          <p:cNvPicPr/>
          <p:nvPr/>
        </p:nvPicPr>
        <p:blipFill>
          <a:blip r:embed="rId3"/>
          <a:srcRect l="0" t="-976" r="0" b="3268"/>
          <a:stretch/>
        </p:blipFill>
        <p:spPr>
          <a:xfrm>
            <a:off x="4932000" y="4564080"/>
            <a:ext cx="5034960" cy="2233800"/>
          </a:xfrm>
          <a:prstGeom prst="rect">
            <a:avLst/>
          </a:prstGeom>
          <a:ln w="0">
            <a:noFill/>
          </a:ln>
        </p:spPr>
      </p:pic>
      <p:sp>
        <p:nvSpPr>
          <p:cNvPr id="181" name=""/>
          <p:cNvSpPr/>
          <p:nvPr/>
        </p:nvSpPr>
        <p:spPr>
          <a:xfrm>
            <a:off x="937800" y="6889320"/>
            <a:ext cx="64418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 que esperar da disciplina ?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Abordagem Teórico – Prática</a:t>
            </a: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Principais Tópicos em Estrutura de Dados</a:t>
            </a: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Material em Inglês - Livros e Artigos </a:t>
            </a: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Resolução de problemas do cotidiano</a:t>
            </a: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Espaço para o estudante debater e trazer problemas/dúvidas</a:t>
            </a: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Trabalhos em grupos</a:t>
            </a:r>
            <a:endParaRPr b="0" lang="pt-BR" sz="16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6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Linguagens C e Python</a:t>
            </a: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Plano de Ensino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360000" y="198000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Introdução e Conceitos Básicos</a:t>
            </a:r>
            <a:endParaRPr b="0" lang="pt-BR" sz="14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Métodos de Ordenação</a:t>
            </a:r>
            <a:endParaRPr b="0" lang="pt-BR" sz="14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Estruturas de Dados Elementares (listas, pilhas, filas)</a:t>
            </a:r>
            <a:endParaRPr b="0" lang="pt-BR" sz="14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Tabela Hash (Hashing)</a:t>
            </a:r>
            <a:endParaRPr b="0" lang="pt-BR" sz="14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Árvores (Binária e AVL) e Métodos de Balanceamento</a:t>
            </a:r>
            <a:endParaRPr b="0" lang="pt-BR" sz="14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Grafos</a:t>
            </a:r>
            <a:endParaRPr b="0" lang="pt-BR" sz="14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Complexidade e Programação Dinâmica</a:t>
            </a:r>
            <a:endParaRPr b="0" lang="pt-BR" sz="14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Avaliação:</a:t>
            </a:r>
            <a:endParaRPr b="0" lang="pt-BR" sz="14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Trabalhos, Seminários, Avaliações (Provas)</a:t>
            </a:r>
            <a:endParaRPr b="0" lang="pt-BR" sz="14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Trabalho de Recuperação</a:t>
            </a:r>
            <a:endParaRPr b="0" lang="pt-BR" sz="14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14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Média: (Trab + Aval) / N</a:t>
            </a:r>
            <a:endParaRPr b="0" lang="pt-BR" sz="14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N = Qtd Trab + Qtd de Aval </a:t>
            </a:r>
            <a:endParaRPr b="0" lang="pt-BR" sz="1400" spc="-1" strike="noStrike">
              <a:latin typeface="Arial"/>
            </a:endParaRPr>
          </a:p>
          <a:p>
            <a:pPr marL="43524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 marL="43524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 marL="43524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89" name="Imagem 144" descr=""/>
          <p:cNvPicPr/>
          <p:nvPr/>
        </p:nvPicPr>
        <p:blipFill>
          <a:blip r:embed="rId1"/>
          <a:stretch/>
        </p:blipFill>
        <p:spPr>
          <a:xfrm>
            <a:off x="6949440" y="3398760"/>
            <a:ext cx="1973160" cy="2632320"/>
          </a:xfrm>
          <a:prstGeom prst="rect">
            <a:avLst/>
          </a:prstGeom>
          <a:ln w="0">
            <a:noFill/>
          </a:ln>
        </p:spPr>
      </p:pic>
      <p:sp>
        <p:nvSpPr>
          <p:cNvPr id="190" name="CustomShape 4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Introdução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360000" y="158832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Arrays não apresentam bom desempenho ao armazenar grandes massas de dados e/ou dados complexos</a:t>
            </a:r>
            <a:endParaRPr b="0" lang="pt-BR" sz="15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15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Alocação contígua</a:t>
            </a:r>
            <a:endParaRPr b="0" lang="pt-BR" sz="15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15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Vantagens</a:t>
            </a:r>
            <a:endParaRPr b="0" lang="pt-BR" sz="15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Acesso é rápido e sequencial</a:t>
            </a:r>
            <a:endParaRPr b="0" lang="pt-BR" sz="15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Baixo Overhead </a:t>
            </a:r>
            <a:endParaRPr b="0" lang="pt-BR" sz="15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Requer baixo nível de programação</a:t>
            </a:r>
            <a:endParaRPr b="0" lang="pt-BR" sz="15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15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Desvantagem</a:t>
            </a:r>
            <a:endParaRPr b="0" lang="pt-BR" sz="15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Inviável para grandes massas de dados</a:t>
            </a:r>
            <a:endParaRPr b="0" lang="pt-BR" sz="15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Limitado ao número de blocos sequenciais livres</a:t>
            </a:r>
            <a:endParaRPr b="0" lang="pt-BR" sz="15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193" name="CustomShape 3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94" name="Imagem 149" descr=""/>
          <p:cNvPicPr/>
          <p:nvPr/>
        </p:nvPicPr>
        <p:blipFill>
          <a:blip r:embed="rId1"/>
          <a:stretch/>
        </p:blipFill>
        <p:spPr>
          <a:xfrm>
            <a:off x="4680000" y="2340000"/>
            <a:ext cx="4928400" cy="2757600"/>
          </a:xfrm>
          <a:prstGeom prst="rect">
            <a:avLst/>
          </a:prstGeom>
          <a:ln w="0">
            <a:noFill/>
          </a:ln>
        </p:spPr>
      </p:pic>
      <p:sp>
        <p:nvSpPr>
          <p:cNvPr id="195" name="CustomShape 4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Introdução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360000" y="1625040"/>
            <a:ext cx="9173160" cy="46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lvl="1" marL="432000" indent="-2124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Estrutura de dados utilizam sequências de ponteiros para blocos de memória</a:t>
            </a:r>
            <a:endParaRPr b="0" lang="pt-BR" sz="1500" spc="-1" strike="noStrike">
              <a:latin typeface="Arial"/>
            </a:endParaRPr>
          </a:p>
          <a:p>
            <a:pPr lvl="2" marL="648000" indent="-2160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1500" spc="-1" strike="noStrike">
              <a:latin typeface="Arial"/>
            </a:endParaRPr>
          </a:p>
          <a:p>
            <a:pPr lvl="1" marL="432000" indent="-2124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Alocação não-contígua</a:t>
            </a:r>
            <a:endParaRPr b="0" lang="pt-BR" sz="1500" spc="-1" strike="noStrike">
              <a:latin typeface="Arial"/>
            </a:endParaRPr>
          </a:p>
          <a:p>
            <a:pPr lvl="1" marL="432000" indent="-2124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1500" spc="-1" strike="noStrike">
              <a:latin typeface="Arial"/>
            </a:endParaRPr>
          </a:p>
          <a:p>
            <a:pPr lvl="1" marL="432000" indent="-2124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Vantagens</a:t>
            </a:r>
            <a:endParaRPr b="0" lang="pt-BR" sz="1500" spc="-1" strike="noStrike">
              <a:latin typeface="Arial"/>
            </a:endParaRPr>
          </a:p>
          <a:p>
            <a:pPr lvl="2" marL="648000" indent="-2160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Armazenar grandes massas de dados</a:t>
            </a:r>
            <a:endParaRPr b="0" lang="pt-BR" sz="1500" spc="-1" strike="noStrike">
              <a:latin typeface="Arial"/>
            </a:endParaRPr>
          </a:p>
          <a:p>
            <a:pPr lvl="2" marL="648000" indent="-2160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Memória física é o limite</a:t>
            </a:r>
            <a:endParaRPr b="0" lang="pt-BR" sz="1500" spc="-1" strike="noStrike">
              <a:latin typeface="Arial"/>
            </a:endParaRPr>
          </a:p>
          <a:p>
            <a:pPr lvl="1" marL="432000" indent="-2124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1500" spc="-1" strike="noStrike">
              <a:latin typeface="Arial"/>
            </a:endParaRPr>
          </a:p>
          <a:p>
            <a:pPr lvl="1" marL="432000" indent="-2124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Desvantagem</a:t>
            </a:r>
            <a:endParaRPr b="0" lang="pt-BR" sz="1500" spc="-1" strike="noStrike">
              <a:latin typeface="Arial"/>
            </a:endParaRPr>
          </a:p>
          <a:p>
            <a:pPr lvl="2" marL="648000" indent="-2160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“</a:t>
            </a: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Desempenho” </a:t>
            </a:r>
            <a:endParaRPr b="0" lang="pt-BR" sz="1500" spc="-1" strike="noStrike">
              <a:latin typeface="Arial"/>
            </a:endParaRPr>
          </a:p>
          <a:p>
            <a:pPr lvl="2" marL="648000" indent="-2160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Alto Overhead</a:t>
            </a:r>
            <a:endParaRPr b="0" lang="pt-BR" sz="1500" spc="-1" strike="noStrike">
              <a:latin typeface="Arial"/>
            </a:endParaRPr>
          </a:p>
          <a:p>
            <a:pPr lvl="2" marL="648000" indent="-2160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5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Requer alto nível de programação</a:t>
            </a:r>
            <a:endParaRPr b="0" lang="pt-BR" sz="1500" spc="-1" strike="noStrike">
              <a:latin typeface="Arial"/>
            </a:endParaRPr>
          </a:p>
        </p:txBody>
      </p:sp>
      <p:sp>
        <p:nvSpPr>
          <p:cNvPr id="198" name="CustomShape 3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99" name="Imagem 154" descr=""/>
          <p:cNvPicPr/>
          <p:nvPr/>
        </p:nvPicPr>
        <p:blipFill>
          <a:blip r:embed="rId1"/>
          <a:stretch/>
        </p:blipFill>
        <p:spPr>
          <a:xfrm>
            <a:off x="4427280" y="3780000"/>
            <a:ext cx="5472720" cy="3040560"/>
          </a:xfrm>
          <a:prstGeom prst="rect">
            <a:avLst/>
          </a:prstGeom>
          <a:ln w="0">
            <a:noFill/>
          </a:ln>
        </p:spPr>
      </p:pic>
      <p:sp>
        <p:nvSpPr>
          <p:cNvPr id="200" name="CustomShape 4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360000" y="36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Estruturas Comuns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360000" y="1695960"/>
            <a:ext cx="9173160" cy="495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Arial"/>
                <a:ea typeface="DejaVu Sans"/>
              </a:rPr>
              <a:t>Conceito de alocação não-contígua</a:t>
            </a:r>
            <a:endParaRPr b="0" lang="pt-BR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1800" spc="-1" strike="noStrike">
              <a:latin typeface="Arial"/>
            </a:endParaRPr>
          </a:p>
          <a:p>
            <a:pPr lvl="1" marL="432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Arial"/>
                <a:ea typeface="DejaVu Sans"/>
              </a:rPr>
              <a:t>Topologias </a:t>
            </a:r>
            <a:endParaRPr b="0" lang="pt-BR" sz="18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Arial"/>
                <a:ea typeface="DejaVu Sans"/>
              </a:rPr>
              <a:t>Listas</a:t>
            </a:r>
            <a:endParaRPr b="0" lang="pt-BR" sz="1800" spc="-1" strike="noStrike">
              <a:latin typeface="Arial"/>
            </a:endParaRPr>
          </a:p>
          <a:p>
            <a:pPr lvl="3" marL="11052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Pilhas</a:t>
            </a:r>
            <a:endParaRPr b="0" lang="pt-BR" sz="1800" spc="-1" strike="noStrike">
              <a:latin typeface="Arial"/>
            </a:endParaRPr>
          </a:p>
          <a:p>
            <a:pPr lvl="3" marL="11052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Filas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800" spc="-1" strike="noStrike">
              <a:latin typeface="Arial"/>
            </a:endParaRPr>
          </a:p>
          <a:p>
            <a:pPr lvl="2" marL="6480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Arial"/>
                <a:ea typeface="DejaVu Sans"/>
              </a:rPr>
              <a:t>Árvores</a:t>
            </a:r>
            <a:endParaRPr b="0" lang="pt-BR" sz="1800" spc="-1" strike="noStrike">
              <a:latin typeface="Arial"/>
            </a:endParaRPr>
          </a:p>
          <a:p>
            <a:pPr lvl="3" marL="11052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Arial"/>
                <a:ea typeface="DejaVu Sans"/>
              </a:rPr>
              <a:t>Binárias</a:t>
            </a:r>
            <a:endParaRPr b="0" lang="pt-BR" sz="1800" spc="-1" strike="noStrike">
              <a:latin typeface="Arial"/>
            </a:endParaRPr>
          </a:p>
          <a:p>
            <a:pPr lvl="3" marL="11052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Arial"/>
                <a:ea typeface="DejaVu Sans"/>
              </a:rPr>
              <a:t>Red Black</a:t>
            </a:r>
            <a:endParaRPr b="0" lang="pt-BR" sz="1800" spc="-1" strike="noStrike">
              <a:latin typeface="Arial"/>
            </a:endParaRPr>
          </a:p>
          <a:p>
            <a:pPr lvl="3" marL="1105200" indent="-21276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1c1c1c"/>
                </a:solidFill>
                <a:latin typeface="Arial"/>
                <a:ea typeface="DejaVu Sans"/>
              </a:rPr>
              <a:t>......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1600" spc="-1" strike="noStrike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7608600" y="6886080"/>
            <a:ext cx="227844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Aula 01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4" name="CustomShape 4"/>
          <p:cNvSpPr/>
          <p:nvPr/>
        </p:nvSpPr>
        <p:spPr>
          <a:xfrm>
            <a:off x="897120" y="6886080"/>
            <a:ext cx="64404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Fund. Algoritmos e Estrutura de Dados - Prof. André Hochuli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05" name="Picture 2" descr="Data Structure - Tech Blog"/>
          <p:cNvPicPr/>
          <p:nvPr/>
        </p:nvPicPr>
        <p:blipFill>
          <a:blip r:embed="rId1"/>
          <a:srcRect l="0" t="17502" r="0" b="0"/>
          <a:stretch/>
        </p:blipFill>
        <p:spPr>
          <a:xfrm>
            <a:off x="2685960" y="2457720"/>
            <a:ext cx="7201080" cy="3733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5"/>
          <p:cNvSpPr/>
          <p:nvPr/>
        </p:nvSpPr>
        <p:spPr>
          <a:xfrm>
            <a:off x="360000" y="3330000"/>
            <a:ext cx="9353160" cy="89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pt-BR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Ordenação e Busca de Dados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07" name="CustomShape 16"/>
          <p:cNvSpPr/>
          <p:nvPr/>
        </p:nvSpPr>
        <p:spPr>
          <a:xfrm>
            <a:off x="540000" y="4680000"/>
            <a:ext cx="9173160" cy="25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1524</TotalTime>
  <Application>LibreOffice/7.3.7.2$Linux_X86_64 LibreOffice_project/30$Build-2</Application>
  <AppVersion>15.0000</AppVersion>
  <Words>747</Words>
  <Paragraphs>176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2021-04-28T18:38:02Z</dcterms:created>
  <dc:creator/>
  <dc:description/>
  <dc:language>en-US</dc:language>
  <cp:lastModifiedBy/>
  <cp:lastPrinted>2021-09-24T13:47:51Z</cp:lastPrinted>
  <dcterms:modified xsi:type="dcterms:W3CDTF">2024-08-01T21:40:27Z</dcterms:modified>
  <cp:revision>149</cp:revision>
  <dc:subject/>
  <dc:title>Alizarin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KSOProductBuildVer">
    <vt:lpwstr>1033-11.1.0.10161</vt:lpwstr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13</vt:i4>
  </property>
  <property fmtid="{D5CDD505-2E9C-101B-9397-08002B2CF9AE}" pid="8" name="PresentationFormat">
    <vt:lpwstr>Personalizar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